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4" r:id="rId4"/>
    <p:sldId id="298" r:id="rId5"/>
    <p:sldId id="299" r:id="rId6"/>
    <p:sldId id="300" r:id="rId7"/>
    <p:sldId id="301" r:id="rId8"/>
    <p:sldId id="302" r:id="rId9"/>
    <p:sldId id="303" r:id="rId10"/>
    <p:sldId id="309" r:id="rId11"/>
    <p:sldId id="305" r:id="rId12"/>
    <p:sldId id="306" r:id="rId13"/>
    <p:sldId id="307" r:id="rId14"/>
    <p:sldId id="325" r:id="rId15"/>
    <p:sldId id="326" r:id="rId16"/>
    <p:sldId id="308" r:id="rId17"/>
    <p:sldId id="310" r:id="rId18"/>
    <p:sldId id="327" r:id="rId19"/>
    <p:sldId id="311" r:id="rId20"/>
    <p:sldId id="312" r:id="rId21"/>
    <p:sldId id="328" r:id="rId22"/>
    <p:sldId id="313" r:id="rId23"/>
    <p:sldId id="314" r:id="rId24"/>
    <p:sldId id="315" r:id="rId25"/>
    <p:sldId id="316" r:id="rId26"/>
    <p:sldId id="317" r:id="rId27"/>
    <p:sldId id="318" r:id="rId28"/>
    <p:sldId id="319" r:id="rId29"/>
    <p:sldId id="320" r:id="rId30"/>
    <p:sldId id="321" r:id="rId31"/>
    <p:sldId id="322" r:id="rId32"/>
    <p:sldId id="324" r:id="rId33"/>
    <p:sldId id="323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91A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346" autoAdjust="0"/>
  </p:normalViewPr>
  <p:slideViewPr>
    <p:cSldViewPr>
      <p:cViewPr>
        <p:scale>
          <a:sx n="75" d="100"/>
          <a:sy n="75" d="100"/>
        </p:scale>
        <p:origin x="-12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3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603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586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67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78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692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54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75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896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77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301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0EC-292E-4A91-BA8B-65CCB933B19B}" type="datetimeFigureOut">
              <a:rPr lang="en-US" smtClean="0"/>
              <a:t>10/3/2015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63EED-342A-4D30-B507-542101CE7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00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38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Details -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ListViews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ListView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is a special type of view whose content is retrieved from an array or collection of items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ListView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must be ‘bound’ to a class deriving from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ArrayAdapter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&lt;T&gt;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Details - Activities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onCreate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Setting the layout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Linking to the Presenter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Click events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Setters / getters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onDestroy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and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onBackPressed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21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Details - Services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Recap -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‘Started’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vs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‘Bound’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bound service is used to host the Model layer of the application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Starting the service is via an Intent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Binder and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onBind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implementation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Connecting to the service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1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Details – Web Service Connection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REST / JSON are recommended protocol and serialization mechanism in Android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SOAP is supported by 3</a:t>
            </a:r>
            <a:r>
              <a:rPr lang="en-US" sz="2400" baseline="30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rd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party library ksoap2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SOAP transport works well, but serialization requires granular parsing of XML documents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JSON is much easier to implement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20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051560"/>
            <a:ext cx="7205770" cy="5605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0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- Model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051560"/>
            <a:ext cx="7203567" cy="5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01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WCF Side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7544" y="83671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required methods to the interface…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23528" y="1703130"/>
            <a:ext cx="8496944" cy="861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latin typeface="Consolas"/>
              </a:rPr>
              <a:t>[</a:t>
            </a:r>
            <a:r>
              <a:rPr lang="en-US" sz="1000" dirty="0" err="1">
                <a:solidFill>
                  <a:srgbClr val="2B91AF"/>
                </a:solidFill>
                <a:latin typeface="Consolas"/>
              </a:rPr>
              <a:t>OperationContract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RoleToUserMapValidate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role,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user,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trackingData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[</a:t>
            </a:r>
            <a:r>
              <a:rPr lang="en-US" sz="1000" dirty="0" err="1">
                <a:solidFill>
                  <a:srgbClr val="2B91AF"/>
                </a:solidFill>
                <a:latin typeface="Consolas"/>
              </a:rPr>
              <a:t>OperationContract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]</a:t>
            </a:r>
          </a:p>
          <a:p>
            <a:r>
              <a:rPr lang="en-US" sz="1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AddRoleToUserMap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role,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user,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trackingData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7544" y="2564904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the methods…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23528" y="3384862"/>
            <a:ext cx="8496944" cy="27084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 smtClean="0">
                <a:solidFill>
                  <a:srgbClr val="0000FF"/>
                </a:solidFill>
                <a:latin typeface="Consolas"/>
              </a:rPr>
              <a:t>public</a:t>
            </a:r>
            <a:r>
              <a:rPr lang="en-US" sz="1000" dirty="0" smtClean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RoleToUserMapValidate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role,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user,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000" dirty="0">
                <a:solidFill>
                  <a:srgbClr val="2B91AF"/>
                </a:solidFill>
                <a:latin typeface="Consolas"/>
              </a:rPr>
              <a:t>String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trackingData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" sz="1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>
                <a:solidFill>
                  <a:srgbClr val="008000"/>
                </a:solidFill>
                <a:latin typeface="Consolas"/>
              </a:rPr>
              <a:t>// </a:t>
            </a:r>
            <a:r>
              <a:rPr lang="en-US" sz="1000" dirty="0" err="1">
                <a:solidFill>
                  <a:srgbClr val="008000"/>
                </a:solidFill>
                <a:latin typeface="Consolas"/>
              </a:rPr>
              <a:t>Deserialize</a:t>
            </a:r>
            <a:r>
              <a:rPr lang="en-US" sz="1000" dirty="0">
                <a:solidFill>
                  <a:srgbClr val="008000"/>
                </a:solidFill>
                <a:latin typeface="Consolas"/>
              </a:rPr>
              <a:t> parameters</a:t>
            </a:r>
            <a:endParaRPr lang="en-US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 err="1">
                <a:solidFill>
                  <a:srgbClr val="2B91AF"/>
                </a:solidFill>
                <a:latin typeface="Consolas"/>
              </a:rPr>
              <a:t>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deserializedAuthenticationContext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jsonSerializer.DeserializeAuthenticationContext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authenticationContext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>
                <a:solidFill>
                  <a:srgbClr val="008000"/>
                </a:solidFill>
                <a:latin typeface="Consolas"/>
              </a:rPr>
              <a:t>// Call data layer method</a:t>
            </a:r>
            <a:endParaRPr lang="en-US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ValidateUser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deserializedAuthenticationContext.UserIdentifier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OraclePermissionGeneratorDataModel.</a:t>
            </a:r>
            <a:r>
              <a:rPr lang="en-US" sz="1000" dirty="0" err="1">
                <a:solidFill>
                  <a:srgbClr val="2B91AF"/>
                </a:solidFill>
                <a:latin typeface="Consolas"/>
              </a:rPr>
              <a:t>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userDataRepository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[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deserializedAuthenticationContext.UserIdentifier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].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RoleToUserMapValidate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(role, user);</a:t>
            </a: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Containers.</a:t>
            </a:r>
            <a:r>
              <a:rPr lang="en-US" sz="1000" dirty="0" err="1">
                <a:solidFill>
                  <a:srgbClr val="2B91AF"/>
                </a:solidFill>
                <a:latin typeface="Consolas"/>
              </a:rPr>
              <a:t>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returnValidationResult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=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containerObjectConverter.Convert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LogTrackingData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deserializedAuthenticationContext.UserIdentifier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000" dirty="0">
                <a:solidFill>
                  <a:srgbClr val="A31515"/>
                </a:solidFill>
                <a:latin typeface="Consolas"/>
              </a:rPr>
              <a:t>"</a:t>
            </a:r>
            <a:r>
              <a:rPr lang="en-US" sz="1000" dirty="0" err="1">
                <a:solidFill>
                  <a:srgbClr val="A31515"/>
                </a:solidFill>
                <a:latin typeface="Consolas"/>
              </a:rPr>
              <a:t>RoleToUserMapValidate</a:t>
            </a:r>
            <a:r>
              <a:rPr lang="en-US" sz="1000" dirty="0">
                <a:solidFill>
                  <a:srgbClr val="A31515"/>
                </a:solidFill>
                <a:latin typeface="Consolas"/>
              </a:rPr>
              <a:t>(role, user)"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trackingData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" sz="1000" dirty="0">
              <a:solidFill>
                <a:prstClr val="black"/>
              </a:solidFill>
              <a:latin typeface="Consolas"/>
            </a:endParaRPr>
          </a:p>
          <a:p>
            <a:r>
              <a:rPr lang="en-US" sz="1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1000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jsonSerializer.Serialize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1000" dirty="0" err="1">
                <a:solidFill>
                  <a:prstClr val="black"/>
                </a:solidFill>
                <a:latin typeface="Consolas"/>
              </a:rPr>
              <a:t>returnValidationResult</a:t>
            </a:r>
            <a:r>
              <a:rPr lang="en-US" sz="1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r>
              <a:rPr lang="en" sz="1000" dirty="0">
                <a:solidFill>
                  <a:prstClr val="black"/>
                </a:solidFill>
                <a:latin typeface="Consolas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0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</a:t>
            </a:r>
            <a:r>
              <a:rPr lang="en-US" sz="2700" dirty="0" err="1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DataInterfaceService</a:t>
            </a:r>
            <a:r>
              <a:rPr lang="en-US" sz="27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 (Model)</a:t>
            </a:r>
            <a:endParaRPr lang="en-US" sz="27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83671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required methods to the interface…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323528" y="1556792"/>
            <a:ext cx="8496944" cy="5770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 smtClean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050" dirty="0" smtClean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RoleToUserMapValidate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Exception</a:t>
            </a:r>
            <a:r>
              <a:rPr lang="en-US" sz="1050" dirty="0" smtClean="0">
                <a:solidFill>
                  <a:srgbClr val="000000"/>
                </a:solidFill>
                <a:latin typeface="Courier New"/>
              </a:rPr>
              <a:t>;</a:t>
            </a:r>
          </a:p>
          <a:p>
            <a:endParaRPr lang="en-US" sz="1050" dirty="0">
              <a:solidFill>
                <a:srgbClr val="000000"/>
              </a:solidFill>
              <a:highlight>
                <a:srgbClr val="E8F2FE"/>
              </a:highlight>
              <a:latin typeface="Courier New"/>
            </a:endParaRPr>
          </a:p>
          <a:p>
            <a:r>
              <a:rPr lang="en-US" sz="105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AddRoleToUserMap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Exception</a:t>
            </a:r>
            <a:r>
              <a:rPr lang="en-US" sz="1050" dirty="0" smtClean="0">
                <a:solidFill>
                  <a:srgbClr val="000000"/>
                </a:solidFill>
                <a:latin typeface="Courier New"/>
              </a:rPr>
              <a:t>;</a:t>
            </a:r>
            <a:endParaRPr lang="en-US" sz="1050" dirty="0">
              <a:solidFill>
                <a:srgbClr val="000000"/>
              </a:solidFill>
              <a:latin typeface="Courier New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67544" y="227687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the methods…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TextBox 2"/>
          <p:cNvSpPr txBox="1"/>
          <p:nvPr/>
        </p:nvSpPr>
        <p:spPr>
          <a:xfrm>
            <a:off x="323528" y="2996952"/>
            <a:ext cx="8496944" cy="18697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46464"/>
                </a:solidFill>
                <a:latin typeface="Courier New"/>
              </a:rPr>
              <a:t>@Override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RoleToUserMapValidate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String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throws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Exception {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ArrayList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SoapProperty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&gt;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parameters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ArrayList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&lt;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SoapProperty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&gt;();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parameters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.add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SoapProperty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>
                <a:solidFill>
                  <a:srgbClr val="2A00FF"/>
                </a:solidFill>
                <a:latin typeface="Courier New"/>
              </a:rPr>
              <a:t>"role"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parameters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.add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SoapProperty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>
                <a:solidFill>
                  <a:srgbClr val="2A00FF"/>
                </a:solidFill>
                <a:latin typeface="Courier New"/>
              </a:rPr>
              <a:t>"user"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Object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MakeSoapRequest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050" dirty="0" err="1">
                <a:solidFill>
                  <a:srgbClr val="2A00FF"/>
                </a:solidFill>
                <a:latin typeface="Courier New"/>
              </a:rPr>
              <a:t>RoleToUserMapValidate</a:t>
            </a:r>
            <a:r>
              <a:rPr lang="en-US" sz="1050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050" dirty="0">
                <a:solidFill>
                  <a:srgbClr val="6A3E3E"/>
                </a:solidFill>
                <a:latin typeface="Courier New"/>
              </a:rPr>
              <a:t>parameters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" sz="1050" u="sng" dirty="0">
                <a:solidFill>
                  <a:srgbClr val="000000"/>
                </a:solidFill>
                <a:latin typeface="Courier New"/>
              </a:rPr>
              <a:t>        </a:t>
            </a:r>
            <a:endParaRPr lang="en" sz="1050" u="sng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>
                <a:solidFill>
                  <a:srgbClr val="3F7F5F"/>
                </a:solidFill>
                <a:latin typeface="Courier New"/>
              </a:rPr>
              <a:t>// </a:t>
            </a:r>
            <a:r>
              <a:rPr lang="en-US" sz="1050" dirty="0" err="1">
                <a:solidFill>
                  <a:srgbClr val="3F7F5F"/>
                </a:solidFill>
                <a:latin typeface="Courier New"/>
              </a:rPr>
              <a:t>Deserialize</a:t>
            </a:r>
            <a:r>
              <a:rPr lang="en-US" sz="1050" dirty="0">
                <a:solidFill>
                  <a:srgbClr val="3F7F5F"/>
                </a:solidFill>
                <a:latin typeface="Courier New"/>
              </a:rPr>
              <a:t> SOAP response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050" dirty="0" err="1">
                <a:solidFill>
                  <a:srgbClr val="0000C0"/>
                </a:solidFill>
                <a:latin typeface="Courier New"/>
              </a:rPr>
              <a:t>jsonSerializer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.DeserializeValidationResult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result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.toString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());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return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validationResult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" sz="105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7544" y="4941168"/>
            <a:ext cx="7992888" cy="15841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Actual web method calls are made by code using ksoap2 objects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2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- View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051560"/>
            <a:ext cx="7203567" cy="5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9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– Layout XML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2"/>
          <p:cNvSpPr txBox="1"/>
          <p:nvPr/>
        </p:nvSpPr>
        <p:spPr>
          <a:xfrm>
            <a:off x="323528" y="1032257"/>
            <a:ext cx="6048672" cy="51398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>
                <a:solidFill>
                  <a:srgbClr val="008080"/>
                </a:solidFill>
                <a:latin typeface="Courier New"/>
              </a:rPr>
              <a:t>&lt;?</a:t>
            </a:r>
            <a:r>
              <a:rPr lang="en-US" sz="800" dirty="0">
                <a:solidFill>
                  <a:srgbClr val="3F7F7F"/>
                </a:solidFill>
                <a:latin typeface="Courier New"/>
              </a:rPr>
              <a:t>xml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7F007F"/>
                </a:solidFill>
                <a:latin typeface="Courier New"/>
              </a:rPr>
              <a:t>version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"1.0"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  <a:r>
              <a:rPr lang="en-US" sz="800" dirty="0">
                <a:solidFill>
                  <a:srgbClr val="7F007F"/>
                </a:solidFill>
                <a:latin typeface="Courier New"/>
              </a:rPr>
              <a:t>encoding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"utf-8"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?&gt;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3F5FBF"/>
                </a:solidFill>
                <a:latin typeface="Courier New"/>
              </a:rPr>
              <a:t>&lt;!-- The layout for the add role to user map activity, used to add new role to user mappings --&gt;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LinearLayout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xmlns:android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"http://schemas.android.com/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apk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/res/android"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android:layout_height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android:orientation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"vertical"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android:background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"@color/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list_title_bar_background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" sz="800" dirty="0">
                <a:solidFill>
                  <a:prstClr val="black"/>
                </a:solidFill>
                <a:latin typeface="Courier New"/>
              </a:rPr>
              <a:t>    </a:t>
            </a:r>
            <a:r>
              <a:rPr lang="en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srgbClr val="000000"/>
                </a:solidFill>
                <a:latin typeface="Courier New"/>
              </a:rPr>
              <a:t>    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TextView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android:id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"@+id/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add_role_to_user_map_header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7F007F"/>
                </a:solidFill>
                <a:latin typeface="Courier New"/>
              </a:rPr>
              <a:t>style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"@style/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ActivityTitleBar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android:text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"@string/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add_role_to_user_map_header_text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TextView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srgbClr val="000000"/>
                </a:solidFill>
                <a:latin typeface="Courier New"/>
              </a:rPr>
              <a:t>    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LinearLayout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android:layout_height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android:orientation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"vertical"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android:background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"@color/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list_row_background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" sz="800" dirty="0">
                <a:solidFill>
                  <a:prstClr val="black"/>
                </a:solidFill>
                <a:latin typeface="Courier New"/>
              </a:rPr>
              <a:t>        </a:t>
            </a:r>
            <a:r>
              <a:rPr lang="en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srgbClr val="000000"/>
                </a:solidFill>
                <a:latin typeface="Courier New"/>
              </a:rPr>
              <a:t>        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TextView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android:id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"@+id/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add_role_to_user_map_role_field_title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>
                <a:solidFill>
                  <a:srgbClr val="7F007F"/>
                </a:solidFill>
                <a:latin typeface="Courier New"/>
              </a:rPr>
              <a:t>style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"@style/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InputFieldTitle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android:text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"@string/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add_role_to_user_map_role_field_title_text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TextView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srgbClr val="000000"/>
                </a:solidFill>
                <a:latin typeface="Courier New"/>
              </a:rPr>
              <a:t>        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EditText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android:id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"@+id/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add_role_to_user_map_role_field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dirty="0">
                <a:solidFill>
                  <a:prstClr val="black"/>
                </a:solidFill>
                <a:latin typeface="Courier New"/>
              </a:rPr>
              <a:t> </a:t>
            </a: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android:layout_width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match_parent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android:layout_height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wrap_content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>
                <a:solidFill>
                  <a:srgbClr val="7F007F"/>
                </a:solidFill>
                <a:latin typeface="Courier New"/>
              </a:rPr>
              <a:t>style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"@style/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InputField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android:hint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"@string/</a:t>
            </a:r>
            <a:r>
              <a:rPr lang="en-US" sz="800" i="1" dirty="0" err="1">
                <a:solidFill>
                  <a:srgbClr val="2A00FF"/>
                </a:solidFill>
                <a:latin typeface="Courier New"/>
              </a:rPr>
              <a:t>add_role_to_user_map_role_field_hint_text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android:maxLength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"30"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-US" sz="800" dirty="0" err="1">
                <a:solidFill>
                  <a:srgbClr val="7F007F"/>
                </a:solidFill>
                <a:latin typeface="Courier New"/>
              </a:rPr>
              <a:t>android:layout_marginBottom</a:t>
            </a:r>
            <a:r>
              <a:rPr lang="en-US" sz="800" dirty="0">
                <a:solidFill>
                  <a:srgbClr val="000000"/>
                </a:solidFill>
                <a:latin typeface="Courier New"/>
              </a:rPr>
              <a:t>=</a:t>
            </a:r>
            <a:r>
              <a:rPr lang="en-US" sz="800" i="1" dirty="0">
                <a:solidFill>
                  <a:srgbClr val="2A00FF"/>
                </a:solidFill>
                <a:latin typeface="Courier New"/>
              </a:rPr>
              <a:t>"12dip"</a:t>
            </a:r>
            <a:endParaRPr lang="en-US" sz="800" dirty="0">
              <a:solidFill>
                <a:prstClr val="black"/>
              </a:solidFill>
              <a:latin typeface="Courier New"/>
            </a:endParaRPr>
          </a:p>
          <a:p>
            <a:r>
              <a:rPr lang="en" sz="800" dirty="0">
                <a:solidFill>
                  <a:prstClr val="black"/>
                </a:solidFill>
                <a:latin typeface="Courier New"/>
              </a:rPr>
              <a:t>            </a:t>
            </a:r>
            <a:r>
              <a:rPr lang="en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" sz="800" dirty="0">
              <a:solidFill>
                <a:prstClr val="black"/>
              </a:solidFill>
              <a:latin typeface="Courier New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 New"/>
              </a:rPr>
              <a:t>        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&lt;/</a:t>
            </a:r>
            <a:r>
              <a:rPr lang="en-US" sz="800" dirty="0" err="1">
                <a:solidFill>
                  <a:srgbClr val="3F7F7F"/>
                </a:solidFill>
                <a:latin typeface="Courier New"/>
              </a:rPr>
              <a:t>EditText</a:t>
            </a:r>
            <a:r>
              <a:rPr lang="en-US" sz="800" dirty="0">
                <a:solidFill>
                  <a:srgbClr val="008080"/>
                </a:solidFill>
                <a:latin typeface="Courier New"/>
              </a:rPr>
              <a:t>&gt;</a:t>
            </a:r>
            <a:endParaRPr lang="en-US" sz="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913" y="3168352"/>
            <a:ext cx="2014195" cy="3356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675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772" y="123777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Recap of Part 1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323528" y="836712"/>
            <a:ext cx="7992888" cy="8640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Terminology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5904622"/>
              </p:ext>
            </p:extLst>
          </p:nvPr>
        </p:nvGraphicFramePr>
        <p:xfrm>
          <a:off x="755576" y="1772816"/>
          <a:ext cx="7344816" cy="1483360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2542436"/>
                <a:gridCol w="2401190"/>
                <a:gridCol w="240119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Windows Forms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Android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MVP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View?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Service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Model?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Subtitle 2"/>
          <p:cNvSpPr txBox="1">
            <a:spLocks/>
          </p:cNvSpPr>
          <p:nvPr/>
        </p:nvSpPr>
        <p:spPr>
          <a:xfrm>
            <a:off x="323528" y="3212976"/>
            <a:ext cx="7992888" cy="3168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Activities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Views /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ViewGroups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Intents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Services</a:t>
            </a:r>
            <a:endParaRPr lang="en-US" sz="24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0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Activity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7544" y="836712"/>
            <a:ext cx="7992888" cy="230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the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onCreate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method…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Set the context to the previously created XML layout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Link to the presenter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23528" y="2996952"/>
            <a:ext cx="8496944" cy="1384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>
                <a:solidFill>
                  <a:srgbClr val="646464"/>
                </a:solidFill>
                <a:latin typeface="Courier New"/>
              </a:rPr>
              <a:t>@Override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b="1" dirty="0">
                <a:solidFill>
                  <a:srgbClr val="7F0055"/>
                </a:solidFill>
                <a:latin typeface="Courier New"/>
              </a:rPr>
              <a:t>protected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onCreate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(Bundle 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savedInstanceState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 {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b="1" dirty="0" err="1">
                <a:solidFill>
                  <a:srgbClr val="7F0055"/>
                </a:solidFill>
                <a:latin typeface="Courier New"/>
              </a:rPr>
              <a:t>super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.onCreate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 err="1">
                <a:solidFill>
                  <a:srgbClr val="6A3E3E"/>
                </a:solidFill>
                <a:latin typeface="Courier New"/>
              </a:rPr>
              <a:t>savedInstanceState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setContentView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R.layout.</a:t>
            </a:r>
            <a:r>
              <a:rPr lang="en-US" sz="1050" b="1" i="1" dirty="0" err="1">
                <a:solidFill>
                  <a:srgbClr val="0000C0"/>
                </a:solidFill>
                <a:latin typeface="Courier New"/>
              </a:rPr>
              <a:t>add_role_to_user_map_activity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);  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" sz="1050" dirty="0">
                <a:solidFill>
                  <a:srgbClr val="000000"/>
                </a:solidFill>
                <a:latin typeface="Courier New"/>
              </a:rPr>
              <a:t>        </a:t>
            </a:r>
            <a:endParaRPr lang="en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>
                <a:solidFill>
                  <a:srgbClr val="0000C0"/>
                </a:solidFill>
                <a:latin typeface="Courier New"/>
              </a:rPr>
              <a:t>presenter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PresenterGlobalStorer.</a:t>
            </a:r>
            <a:r>
              <a:rPr lang="en-US" sz="1050" i="1" dirty="0" err="1">
                <a:solidFill>
                  <a:srgbClr val="000000"/>
                </a:solidFill>
                <a:latin typeface="Courier New"/>
              </a:rPr>
              <a:t>getPresenter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-US" sz="105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50" dirty="0" err="1">
                <a:solidFill>
                  <a:srgbClr val="0000C0"/>
                </a:solidFill>
                <a:latin typeface="Courier New"/>
              </a:rPr>
              <a:t>presenter</a:t>
            </a:r>
            <a:r>
              <a:rPr lang="en-US" sz="1050" dirty="0" err="1">
                <a:solidFill>
                  <a:srgbClr val="000000"/>
                </a:solidFill>
                <a:latin typeface="Courier New"/>
              </a:rPr>
              <a:t>.setAddRoleToUserMapView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50" b="1" dirty="0">
                <a:solidFill>
                  <a:srgbClr val="7F0055"/>
                </a:solidFill>
                <a:latin typeface="Courier New"/>
              </a:rPr>
              <a:t>this</a:t>
            </a:r>
            <a:r>
              <a:rPr lang="en-US" sz="105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1050" dirty="0">
              <a:solidFill>
                <a:prstClr val="black"/>
              </a:solidFill>
              <a:latin typeface="Courier New"/>
            </a:endParaRPr>
          </a:p>
          <a:p>
            <a:r>
              <a:rPr lang="en" sz="105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0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67544" y="4293096"/>
            <a:ext cx="7992888" cy="1008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button click handler</a:t>
            </a:r>
          </a:p>
        </p:txBody>
      </p:sp>
      <p:sp>
        <p:nvSpPr>
          <p:cNvPr id="12" name="TextBox 2"/>
          <p:cNvSpPr txBox="1"/>
          <p:nvPr/>
        </p:nvSpPr>
        <p:spPr>
          <a:xfrm>
            <a:off x="323528" y="5068341"/>
            <a:ext cx="8496944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AddMappingButtonOnClickListener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(View </a:t>
            </a:r>
            <a:r>
              <a:rPr lang="en-US" sz="1000" dirty="0">
                <a:solidFill>
                  <a:srgbClr val="6A3E3E"/>
                </a:solidFill>
                <a:latin typeface="Courier New"/>
              </a:rPr>
              <a:t>view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 {</a:t>
            </a:r>
            <a:endParaRPr lang="en-US" sz="1000" dirty="0">
              <a:solidFill>
                <a:prstClr val="black"/>
              </a:solidFill>
              <a:latin typeface="Courier New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00" dirty="0">
                <a:solidFill>
                  <a:srgbClr val="3F7F5F"/>
                </a:solidFill>
                <a:latin typeface="Courier New"/>
              </a:rPr>
              <a:t>// Get the contents of the fields in the activity</a:t>
            </a:r>
            <a:endParaRPr lang="en-US" sz="1000" dirty="0">
              <a:solidFill>
                <a:prstClr val="black"/>
              </a:solidFill>
              <a:latin typeface="Courier New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/>
              </a:rPr>
              <a:t>    String </a:t>
            </a:r>
            <a:r>
              <a:rPr lang="en-US" sz="100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 = ((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EditText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findViewById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R.id.</a:t>
            </a:r>
            <a:r>
              <a:rPr lang="en-US" sz="1000" b="1" i="1" dirty="0" err="1">
                <a:solidFill>
                  <a:srgbClr val="0000C0"/>
                </a:solidFill>
                <a:latin typeface="Courier New"/>
              </a:rPr>
              <a:t>add_role_to_user_map_role_field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)).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getText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toString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().trim();</a:t>
            </a:r>
            <a:endParaRPr lang="en-US" sz="1000" dirty="0">
              <a:solidFill>
                <a:prstClr val="black"/>
              </a:solidFill>
              <a:latin typeface="Courier New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/>
              </a:rPr>
              <a:t>    String </a:t>
            </a:r>
            <a:r>
              <a:rPr lang="en-US" sz="100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 = ((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EditText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findViewById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R.id.</a:t>
            </a:r>
            <a:r>
              <a:rPr lang="en-US" sz="1000" b="1" i="1" dirty="0" err="1">
                <a:solidFill>
                  <a:srgbClr val="0000C0"/>
                </a:solidFill>
                <a:latin typeface="Courier New"/>
              </a:rPr>
              <a:t>add_role_to_user_map_user_field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)).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getText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().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toString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().trim();</a:t>
            </a:r>
            <a:endParaRPr lang="en-US" sz="1000" dirty="0">
              <a:solidFill>
                <a:prstClr val="black"/>
              </a:solidFill>
              <a:latin typeface="Courier New"/>
            </a:endParaRPr>
          </a:p>
          <a:p>
            <a:r>
              <a:rPr lang="en" sz="1000" dirty="0">
                <a:solidFill>
                  <a:srgbClr val="000000"/>
                </a:solidFill>
                <a:latin typeface="Courier New"/>
              </a:rPr>
              <a:t>        </a:t>
            </a:r>
            <a:endParaRPr lang="en" sz="1000" dirty="0">
              <a:solidFill>
                <a:prstClr val="black"/>
              </a:solidFill>
              <a:latin typeface="Courier New"/>
            </a:endParaRPr>
          </a:p>
          <a:p>
            <a:r>
              <a:rPr lang="en-US" sz="10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1000" dirty="0" err="1">
                <a:solidFill>
                  <a:srgbClr val="0000C0"/>
                </a:solidFill>
                <a:latin typeface="Courier New"/>
              </a:rPr>
              <a:t>presenter</a:t>
            </a:r>
            <a:r>
              <a:rPr lang="en-US" sz="1000" dirty="0" err="1">
                <a:solidFill>
                  <a:srgbClr val="000000"/>
                </a:solidFill>
                <a:latin typeface="Courier New"/>
              </a:rPr>
              <a:t>.AddRoleToUserMap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1000" dirty="0">
                <a:solidFill>
                  <a:srgbClr val="6A3E3E"/>
                </a:solidFill>
                <a:latin typeface="Courier New"/>
              </a:rPr>
              <a:t>role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1000" dirty="0">
                <a:solidFill>
                  <a:srgbClr val="6A3E3E"/>
                </a:solidFill>
                <a:latin typeface="Courier New"/>
              </a:rPr>
              <a:t>user</a:t>
            </a:r>
            <a:r>
              <a:rPr lang="en-US" sz="100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1000" dirty="0">
              <a:solidFill>
                <a:prstClr val="black"/>
              </a:solidFill>
              <a:latin typeface="Courier New"/>
            </a:endParaRPr>
          </a:p>
          <a:p>
            <a:r>
              <a:rPr lang="en" sz="1000" dirty="0">
                <a:solidFill>
                  <a:srgbClr val="000000"/>
                </a:solidFill>
                <a:latin typeface="Courier New"/>
              </a:rPr>
              <a:t>}</a:t>
            </a:r>
            <a:endParaRPr lang="en-US" sz="1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80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- Presenter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24" y="1051560"/>
            <a:ext cx="7203567" cy="560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9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Presenter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836712"/>
            <a:ext cx="79928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a method to display the Activity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- </a:t>
            </a: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ShowAddRoleToUserMapView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method does not need to access the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DataInterface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so can run in the main thread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New Activities are started via an Intent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323528" y="4737918"/>
            <a:ext cx="849694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646464"/>
                </a:solidFill>
                <a:latin typeface="Courier New"/>
              </a:rPr>
              <a:t>@Override</a:t>
            </a:r>
            <a:endParaRPr lang="en-US" sz="900" dirty="0">
              <a:solidFill>
                <a:prstClr val="black"/>
              </a:solidFill>
              <a:latin typeface="Courier New"/>
            </a:endParaRPr>
          </a:p>
          <a:p>
            <a:r>
              <a:rPr lang="en-US" sz="900" b="1" dirty="0">
                <a:solidFill>
                  <a:srgbClr val="7F0055"/>
                </a:solidFill>
                <a:latin typeface="Courier New"/>
              </a:rPr>
              <a:t>public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900" b="1" dirty="0">
                <a:solidFill>
                  <a:srgbClr val="7F0055"/>
                </a:solidFill>
                <a:latin typeface="Courier New"/>
              </a:rPr>
              <a:t>void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 </a:t>
            </a:r>
            <a:r>
              <a:rPr lang="en-US" sz="900" dirty="0" err="1">
                <a:solidFill>
                  <a:srgbClr val="000000"/>
                </a:solidFill>
                <a:latin typeface="Courier New"/>
              </a:rPr>
              <a:t>ShowAddRoleToUserMapView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() {</a:t>
            </a:r>
            <a:endParaRPr lang="en-US" sz="900" dirty="0">
              <a:solidFill>
                <a:prstClr val="black"/>
              </a:solidFill>
              <a:latin typeface="Courier New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/>
              </a:rPr>
              <a:t>    Context </a:t>
            </a:r>
            <a:r>
              <a:rPr lang="en-US" sz="900" dirty="0" err="1">
                <a:solidFill>
                  <a:srgbClr val="6A3E3E"/>
                </a:solidFill>
                <a:latin typeface="Courier New"/>
              </a:rPr>
              <a:t>roleToUserMapViewContext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 = (Context)</a:t>
            </a:r>
            <a:r>
              <a:rPr lang="en-US" sz="900" dirty="0" err="1">
                <a:solidFill>
                  <a:srgbClr val="0000C0"/>
                </a:solidFill>
                <a:latin typeface="Courier New"/>
              </a:rPr>
              <a:t>roleToUserMapView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;</a:t>
            </a:r>
            <a:endParaRPr lang="en-US" sz="900" dirty="0">
              <a:solidFill>
                <a:prstClr val="black"/>
              </a:solidFill>
              <a:latin typeface="Courier New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/>
              </a:rPr>
              <a:t>    Intent </a:t>
            </a:r>
            <a:r>
              <a:rPr lang="en-US" sz="900" dirty="0" err="1">
                <a:solidFill>
                  <a:srgbClr val="6A3E3E"/>
                </a:solidFill>
                <a:latin typeface="Courier New"/>
              </a:rPr>
              <a:t>showAddRoleToUserMapViewIntent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 = </a:t>
            </a:r>
            <a:r>
              <a:rPr lang="en-US" sz="900" b="1" dirty="0">
                <a:solidFill>
                  <a:srgbClr val="7F0055"/>
                </a:solidFill>
                <a:latin typeface="Courier New"/>
              </a:rPr>
              <a:t>new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 Intent(</a:t>
            </a:r>
            <a:r>
              <a:rPr lang="en-US" sz="900" dirty="0" err="1">
                <a:solidFill>
                  <a:srgbClr val="6A3E3E"/>
                </a:solidFill>
                <a:latin typeface="Courier New"/>
              </a:rPr>
              <a:t>roleToUserMapViewContext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, </a:t>
            </a:r>
            <a:r>
              <a:rPr lang="en-US" sz="900" dirty="0" err="1">
                <a:solidFill>
                  <a:srgbClr val="000000"/>
                </a:solidFill>
                <a:latin typeface="Courier New"/>
              </a:rPr>
              <a:t>AddRoleToUserMapActivity.</a:t>
            </a:r>
            <a:r>
              <a:rPr lang="en-US" sz="900" b="1" dirty="0" err="1">
                <a:solidFill>
                  <a:srgbClr val="7F0055"/>
                </a:solidFill>
                <a:latin typeface="Courier New"/>
              </a:rPr>
              <a:t>class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900" dirty="0">
              <a:solidFill>
                <a:prstClr val="black"/>
              </a:solidFill>
              <a:latin typeface="Courier New"/>
            </a:endParaRPr>
          </a:p>
          <a:p>
            <a:r>
              <a:rPr lang="en-US" sz="900" dirty="0">
                <a:solidFill>
                  <a:srgbClr val="000000"/>
                </a:solidFill>
                <a:latin typeface="Courier New"/>
              </a:rPr>
              <a:t>    </a:t>
            </a:r>
            <a:r>
              <a:rPr lang="en-US" sz="900" dirty="0" err="1">
                <a:solidFill>
                  <a:srgbClr val="6A3E3E"/>
                </a:solidFill>
                <a:latin typeface="Courier New"/>
              </a:rPr>
              <a:t>roleToUserMapViewContext</a:t>
            </a:r>
            <a:r>
              <a:rPr lang="en-US" sz="900" dirty="0" err="1">
                <a:solidFill>
                  <a:srgbClr val="000000"/>
                </a:solidFill>
                <a:latin typeface="Courier New"/>
              </a:rPr>
              <a:t>.startActivity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(</a:t>
            </a:r>
            <a:r>
              <a:rPr lang="en-US" sz="900" dirty="0" err="1">
                <a:solidFill>
                  <a:srgbClr val="6A3E3E"/>
                </a:solidFill>
                <a:latin typeface="Courier New"/>
              </a:rPr>
              <a:t>showAddRoleToUserMapViewIntent</a:t>
            </a:r>
            <a:r>
              <a:rPr lang="en-US" sz="900" dirty="0">
                <a:solidFill>
                  <a:srgbClr val="000000"/>
                </a:solidFill>
                <a:latin typeface="Courier New"/>
              </a:rPr>
              <a:t>);</a:t>
            </a:r>
            <a:endParaRPr lang="en-US" sz="900" dirty="0">
              <a:solidFill>
                <a:prstClr val="black"/>
              </a:solidFill>
              <a:latin typeface="Courier New"/>
            </a:endParaRPr>
          </a:p>
          <a:p>
            <a:r>
              <a:rPr lang="en" sz="900" dirty="0">
                <a:solidFill>
                  <a:srgbClr val="000000"/>
                </a:solidFill>
                <a:latin typeface="Courier New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659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Presenter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38164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Implement a method to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handle the button click - </a:t>
            </a: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AddRoleToUserMap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method does need to access the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DataInterface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, so needs to run on a separate thread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The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Andoid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AsyncTask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class can be used for this</a:t>
            </a:r>
          </a:p>
        </p:txBody>
      </p:sp>
    </p:spTree>
    <p:extLst>
      <p:ext uri="{BB962C8B-B14F-4D97-AF65-F5344CB8AC3E}">
        <p14:creationId xmlns:p14="http://schemas.microsoft.com/office/powerpoint/2010/main" val="285275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AsyncTask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Generic class with type parameters to define…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of data sent to the worker thread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of units to report progress of the worker thread task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Type of data to be returned from the worker thread 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Contains 4 methods which can be overridden in derived classes to control the behavior…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onPreExecute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- Invoked on the UI thread before executing the worker thread code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doInBackground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Params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...) - The worker thread code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onProgressUpdate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(Progress...) - Invoked on the UI thread when a report of updated progress is made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onPostExecute</a:t>
            </a:r>
            <a:r>
              <a:rPr lang="en-US" sz="20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(Result) - Invoked on the UI thread after the worker thread completes</a:t>
            </a:r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</a:t>
            </a:r>
            <a:r>
              <a:rPr lang="en-US" sz="3600" dirty="0" err="1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AsyncTask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124744"/>
            <a:ext cx="7992888" cy="525658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For this project I created a derived version of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AsyncTask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called </a:t>
            </a: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ExceptionHandlingAsyncTask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Provides the following additional functionality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Displays a ‘retry’ message if the worker thread code fails due to a network exception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Displays a ‘fatal’ message if the worker thread code fails due to another exception type, and attempts to log the exception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Displays a modal ‘please wait’ message while the worker thread is running</a:t>
            </a:r>
          </a:p>
        </p:txBody>
      </p:sp>
    </p:spTree>
    <p:extLst>
      <p:ext uri="{BB962C8B-B14F-4D97-AF65-F5344CB8AC3E}">
        <p14:creationId xmlns:p14="http://schemas.microsoft.com/office/powerpoint/2010/main" val="3418047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Presenter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AddRoleToUserMap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implementation…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doInBackground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 validates the parameters and adds the mapping if the validation is successful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onPostExecute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 either shows an error message, or updates the 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RoleToUserMapView</a:t>
            </a:r>
            <a:r>
              <a:rPr lang="en-US" sz="20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with the new mapping and closes the </a:t>
            </a: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AddRoleToUserMapView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53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End-to-end Implementation – Final Steps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41044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Call </a:t>
            </a:r>
            <a:r>
              <a:rPr lang="en-US" sz="2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to presenter </a:t>
            </a:r>
            <a:r>
              <a:rPr lang="en-US" sz="2400" dirty="0" err="1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ShowAddRoleToUserMapView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() method (from context menu)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Adding Activity definition to the Manifest file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Creating styles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Write unit tests! </a:t>
            </a: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98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User Behavior Tracking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Benefits of tracking user behavior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 understanding of </a:t>
            </a: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your customers are using the software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 understanding of </a:t>
            </a: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where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your customers are using the 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software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Know where to focus improvements / enhancements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Customize the UI to suit specific user’s interaction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Anonymized behavior data could be valuable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22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User Behavior Tracking - Implementing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Need to define required permissions in the manifest file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User is prompted to confirm these permissions when installing the app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Using the </a:t>
            </a:r>
            <a:r>
              <a:rPr lang="en-US" sz="2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LocationProvider</a:t>
            </a: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lang="en-US" sz="22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NetworkInfoProvider</a:t>
            </a: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classes to retrieve the device location and IP address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Storing data in the .NET / WCF side</a:t>
            </a:r>
          </a:p>
        </p:txBody>
      </p:sp>
    </p:spTree>
    <p:extLst>
      <p:ext uri="{BB962C8B-B14F-4D97-AF65-F5344CB8AC3E}">
        <p14:creationId xmlns:p14="http://schemas.microsoft.com/office/powerpoint/2010/main" val="31713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System Architecture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56" y="1018086"/>
            <a:ext cx="7956376" cy="56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1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Synchronous vs Asynchronous Operation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 API is designed around an asynchronous paradigm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Sometimes makes it difficult to perform synchronous operations (e.g. display a modal message window)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different approach / thinking is required for asynchronous design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Client side caching of data and/or operations may be required</a:t>
            </a:r>
          </a:p>
        </p:txBody>
      </p:sp>
    </p:spTree>
    <p:extLst>
      <p:ext uri="{BB962C8B-B14F-4D97-AF65-F5344CB8AC3E}">
        <p14:creationId xmlns:p14="http://schemas.microsoft.com/office/powerpoint/2010/main" val="420805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In Hindsight…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268760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Alternative approaches to implementing MVP…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the MVP pattern be better represented using 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 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Activity as the presenter, and having multiple presenters?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Could the presenter be run as an Android service?</a:t>
            </a:r>
          </a:p>
        </p:txBody>
      </p:sp>
    </p:spTree>
    <p:extLst>
      <p:ext uri="{BB962C8B-B14F-4D97-AF65-F5344CB8AC3E}">
        <p14:creationId xmlns:p14="http://schemas.microsoft.com/office/powerpoint/2010/main" val="26156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Next Steps / 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Improvements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1124744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Less ‘chatty’ web service interface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Client-side caching of data changes – ability to work ‘disconnected’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option to use REST/JSON web service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Add option to save permission scripts to SD card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More unit tests (especially </a:t>
            </a:r>
            <a:r>
              <a:rPr lang="en-US" sz="1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DataInterfaceService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‘Lazy’ population of </a:t>
            </a:r>
            <a:r>
              <a:rPr lang="en-US" sz="18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ListViews</a:t>
            </a: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Proper multi-threading support on .NET / WCF side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Better user authentication and security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Handle landscape orientation changes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5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Links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467544" y="836712"/>
            <a:ext cx="7992888" cy="55446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20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 API Reference</a:t>
            </a:r>
          </a:p>
          <a:p>
            <a:pPr algn="l">
              <a:lnSpc>
                <a:spcPct val="200000"/>
              </a:lnSpc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http://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developer.android.com/reference/packages.html</a:t>
            </a:r>
          </a:p>
          <a:p>
            <a:pPr algn="l">
              <a:lnSpc>
                <a:spcPct val="200000"/>
              </a:lnSpc>
            </a:pPr>
            <a:r>
              <a:rPr lang="en-US" sz="1800" b="1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Vogella</a:t>
            </a: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Android Tutorials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http://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www.vogella.com/tutorials/android.html</a:t>
            </a:r>
          </a:p>
          <a:p>
            <a:pPr algn="l">
              <a:lnSpc>
                <a:spcPct val="200000"/>
              </a:lnSpc>
            </a:pPr>
            <a:r>
              <a:rPr lang="en-US" sz="1800" b="1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Google I/O - Android REST client applications</a:t>
            </a:r>
            <a:endParaRPr lang="en-US" sz="18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https</a:t>
            </a: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://www.youtube.com/watch?v=xHXn3Kg2IQE</a:t>
            </a:r>
            <a:endParaRPr lang="en-US" sz="18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Source Code</a:t>
            </a:r>
          </a:p>
          <a:p>
            <a:pPr algn="l">
              <a:lnSpc>
                <a:spcPct val="200000"/>
              </a:lnSpc>
            </a:pP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https</a:t>
            </a:r>
            <a:r>
              <a:rPr lang="en-US" sz="18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://</a:t>
            </a:r>
            <a:r>
              <a:rPr lang="en-US" sz="18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github.com/alastairwyse/OraclePermissionGeneratorAndroid</a:t>
            </a: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200000"/>
              </a:lnSpc>
            </a:pPr>
            <a:r>
              <a:rPr lang="en-US" sz="1800" b="1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Project Tutorial</a:t>
            </a:r>
          </a:p>
          <a:p>
            <a:pPr algn="l">
              <a:lnSpc>
                <a:spcPct val="200000"/>
              </a:lnSpc>
            </a:pPr>
            <a:r>
              <a:rPr lang="en-US" sz="1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	http://www.oraclepermissiongenerator.net/oraclepermissiongeneratorandroid/</a:t>
            </a:r>
          </a:p>
          <a:p>
            <a:pPr algn="l">
              <a:lnSpc>
                <a:spcPct val="200000"/>
              </a:lnSpc>
            </a:pPr>
            <a:endParaRPr lang="en-US" sz="1800" b="1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l">
              <a:lnSpc>
                <a:spcPct val="200000"/>
              </a:lnSpc>
            </a:pPr>
            <a:endParaRPr lang="en-US" sz="1800" i="1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4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Typical MVP Component Interaction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0" y="1052736"/>
            <a:ext cx="819845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5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Android Interaction Model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051560"/>
            <a:ext cx="7763982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MVP Interaction Model (Applied to Android)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051560"/>
            <a:ext cx="7763982" cy="568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6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Obstacles to Implementing MVP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MVP requires bi-directional reference between View and Presenter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As Activity class is created by Android (not through explicit ‘new’), how does the Activity get a reference to the presenter?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Parameters can be passed to the constructor but only primitive types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1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Solution – to put the Presenter in a singleton</a:t>
            </a:r>
            <a:endParaRPr lang="en-US" sz="21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14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Obstacles to Implementing MVP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Many Android OS services require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 Context object to </a:t>
            </a: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be passed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Android Service class derives from Context, so can pass Service object when accessing Android services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However, Service itself requires a context to be started… this context has to be taken from an activity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This creates coupling between Activities (MVP View) and Services (MVP Model), and causes problems when coupled Activities are destroyed through orientation change or similar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8640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egoe UI Light" panose="020B0502040204020203" pitchFamily="34" charset="0"/>
              </a:rPr>
              <a:t>Implementation Details - Views</a:t>
            </a:r>
            <a:endParaRPr lang="en-US" sz="3600" dirty="0">
              <a:solidFill>
                <a:schemeClr val="bg1">
                  <a:lumMod val="95000"/>
                </a:schemeClr>
              </a:solidFill>
              <a:latin typeface="Segoe UI Light" panose="020B0502040204020203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23528" y="908720"/>
            <a:ext cx="8352928" cy="0"/>
          </a:xfrm>
          <a:prstGeom prst="line">
            <a:avLst/>
          </a:prstGeom>
          <a:ln cmpd="sng">
            <a:solidFill>
              <a:schemeClr val="accent6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339200" y="1196752"/>
            <a:ext cx="7992888" cy="51125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TextView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EditText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Button</a:t>
            </a:r>
          </a:p>
          <a:p>
            <a: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ViewGroup</a:t>
            </a:r>
            <a:endParaRPr lang="en-US" sz="24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LinearLayout</a:t>
            </a:r>
            <a:endParaRPr lang="en-US" sz="2000" dirty="0" smtClean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000" dirty="0" err="1" smtClean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RelativeLayout</a:t>
            </a:r>
            <a:endParaRPr lang="en-US" sz="1600" dirty="0">
              <a:solidFill>
                <a:schemeClr val="bg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21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1492</Words>
  <Application>Microsoft Office PowerPoint</Application>
  <PresentationFormat>On-screen Show (4:3)</PresentationFormat>
  <Paragraphs>252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Recap of Part 1</vt:lpstr>
      <vt:lpstr>System Architecture</vt:lpstr>
      <vt:lpstr>Typical MVP Component Interaction</vt:lpstr>
      <vt:lpstr>Android Interaction Model</vt:lpstr>
      <vt:lpstr>MVP Interaction Model (Applied to Android)</vt:lpstr>
      <vt:lpstr>Obstacles to Implementing MVP</vt:lpstr>
      <vt:lpstr>Obstacles to Implementing MVP</vt:lpstr>
      <vt:lpstr>Implementation Details - Views</vt:lpstr>
      <vt:lpstr>Implementation Details - ListViews</vt:lpstr>
      <vt:lpstr>Implementation Details - Activities</vt:lpstr>
      <vt:lpstr>Implementation Details - Services</vt:lpstr>
      <vt:lpstr>Implementation Details – Web Service Connection</vt:lpstr>
      <vt:lpstr>End-to-end Implementation</vt:lpstr>
      <vt:lpstr>End-to-end Implementation - Model</vt:lpstr>
      <vt:lpstr>End-to-end Implementation – WCF Side</vt:lpstr>
      <vt:lpstr>End-to-end Implementation – DataInterfaceService (Model)</vt:lpstr>
      <vt:lpstr>End-to-end Implementation - View</vt:lpstr>
      <vt:lpstr>End-to-end Implementation – Layout XML</vt:lpstr>
      <vt:lpstr>End-to-end Implementation – Activity</vt:lpstr>
      <vt:lpstr>End-to-end Implementation - Presenter</vt:lpstr>
      <vt:lpstr>End-to-end Implementation – Presenter</vt:lpstr>
      <vt:lpstr>End-to-end Implementation – Presenter</vt:lpstr>
      <vt:lpstr>End-to-end Implementation – AsyncTask</vt:lpstr>
      <vt:lpstr>End-to-end Implementation – AsyncTask</vt:lpstr>
      <vt:lpstr>End-to-end Implementation – Presenter</vt:lpstr>
      <vt:lpstr>End-to-end Implementation – Final Steps</vt:lpstr>
      <vt:lpstr>User Behavior Tracking</vt:lpstr>
      <vt:lpstr>User Behavior Tracking - Implementing</vt:lpstr>
      <vt:lpstr>Synchronous vs Asynchronous Operation</vt:lpstr>
      <vt:lpstr>In Hindsight…</vt:lpstr>
      <vt:lpstr>Next Steps / Improvements</vt:lpstr>
      <vt:lpstr>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INGLIFEUSER</dc:creator>
  <cp:lastModifiedBy>ACMSUser</cp:lastModifiedBy>
  <cp:revision>90</cp:revision>
  <dcterms:created xsi:type="dcterms:W3CDTF">2015-03-15T01:41:46Z</dcterms:created>
  <dcterms:modified xsi:type="dcterms:W3CDTF">2015-10-03T12:08:52Z</dcterms:modified>
</cp:coreProperties>
</file>